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79"/>
  </p:notesMasterIdLst>
  <p:handoutMasterIdLst>
    <p:handoutMasterId r:id="rId180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-165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2667126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xmlns="" val="139126210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1755618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3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tx1"/>
                </a:solidFill>
              </a:rPr>
              <a:t>사이킷런을</a:t>
            </a:r>
            <a:r>
              <a:rPr lang="ko-KR" altLang="en-US" sz="5400" dirty="0" smtClean="0">
                <a:solidFill>
                  <a:schemeClr val="tx1"/>
                </a:solidFill>
              </a:rPr>
              <a:t> 타고 떠나는 </a:t>
            </a:r>
            <a:endParaRPr lang="en-US" altLang="ko-KR" sz="5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머신 러닝 분류 모델 투어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np.unique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iris.target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세 개의 고유한 클래스 레이블을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결과에서 보듯이 붓꽃의 클래스 이름인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이미 정수로 저장되어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0, 1, 2)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함수와 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문자열 형태의 클래스 레이블을 다룰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레이블이 권장되는 이유는 사소한 실수를 피할 수 있고 작은 메모리 영역을 차지하므로 계산 성능을 향상시키기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레이블을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것은 대부분 머신 러닝 라이브러리들의 공통된 관례이기도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구현에 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LIBLINEAR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많은 선형 분류기를 아주 빠르게 훈련할 수 있는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커서 컴퓨터 메모리 용량에 맞지 않는 경우가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이에 대한 대안으로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SGDClassifier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partial_fit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온라인 학습을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SGDClassifier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이면에 있는 개념은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구현한 확률적 경사 하강법과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매개변수를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버전은 다음과 같음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5868694" cy="145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3.5 </a:t>
            </a:r>
            <a:r>
              <a:rPr lang="ko-KR" altLang="en-US" sz="2600" dirty="0" err="1" smtClean="0"/>
              <a:t>커널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SVM</a:t>
            </a:r>
            <a:r>
              <a:rPr lang="ko-KR" altLang="en-US" sz="2600" dirty="0" smtClean="0"/>
              <a:t>을 사용하여 비선형 문제 풀기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기술자 사이에서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인기가 높은 또 다른 이유는 비선형 분류 문제를 풀기 위해 커널 방법을 사용할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SVM)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개념을 설명하기 전에 먼저 비선형 분류 문제가 어떤 모습인지 보기 위해 합성 데이터셋을 만들겠음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logical_xor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할당되고 나머지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할당될 것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5034099" cy="216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3825944" cy="465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랜덤한 잡음이 섞인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만들어짐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3-12 </a:t>
            </a:r>
            <a:r>
              <a:rPr lang="ko-KR" altLang="en-US" sz="1600" b="1" dirty="0" smtClean="0"/>
              <a:t>간단한 </a:t>
            </a:r>
            <a:r>
              <a:rPr lang="en-US" altLang="ko-KR" sz="1600" b="1" dirty="0" smtClean="0"/>
              <a:t>XOR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564895"/>
            <a:ext cx="6061004" cy="405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확실히 양성 클래스와 음성 클래스를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구분할 수 없을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절에서 배운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회귀나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사용한 결정 경계가 여기에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선형적으로 구분되지 않는 데이터를 다루는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방법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method)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기본 아이디어는 매핑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원본 특성의 비선형 조합을 선형적으로 구분되는 고차원 공간에 투영하는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같은 투영을 통해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특성 공간으로 변환하면 클래스를 구분할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고차원 공간에서 두 클래스를 구분하는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원본 특성 공간으로 되돌리면 비선형 결정 경계가 됨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397" y="2795323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062677"/>
            <a:ext cx="5024120" cy="49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3-13 </a:t>
            </a:r>
            <a:r>
              <a:rPr lang="ko-KR" altLang="en-US" sz="1600" b="1" dirty="0" smtClean="0"/>
              <a:t>고차원 공간에서 찾은 결정 경계의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86236"/>
            <a:ext cx="6239112" cy="469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비선형 문제를 풀기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훈련 데이터를 고차원 특성 공간으로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새로운 특성 공간에서 데이터를 분류하는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새로운 본 적 없는 데이터를 변환하고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사용하여 분류할 수 있음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2428" y="1873611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55" y="2795323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본 데이터에서 훈련된 모델 성능을 평가하기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model_selection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테스트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70%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(105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6677820" cy="108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방식의 한 가지 문제점은 새로운 특성을 만드는 계산 비용이 매우 비싸다는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고차원 데이터일 때 더욱 그러함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소위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기법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trick)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등장하게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훈련하기 위해 콰드라틱 프로그래밍 문제를 어떻게 푸는지 상세히 다루지는 않겠음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필요한 것은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포인트 사이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데 드는 높은 비용을 절감하기 위해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646" y="3161212"/>
            <a:ext cx="789854" cy="343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5" y="3140965"/>
            <a:ext cx="1264920" cy="38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4120284"/>
            <a:ext cx="4279174" cy="7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 하나는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방사 기저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(Radial Basis Function, RBF)</a:t>
            </a: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(Gaussian kernel)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다음과 같이 쓰기도 함</a:t>
            </a: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7" y="2507288"/>
            <a:ext cx="4965010" cy="158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523533"/>
            <a:ext cx="4797153" cy="77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 은 최적화 대상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대략적으로 말하면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용어를 샘플 간의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유사도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(similarity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음수 부호가 거리 측정을 유사도 점수로 바꾸는 역할을 함지수 함수로 얻게 되는 유사도 점수는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비슷한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다른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범위를 가짐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9384" y="1776549"/>
            <a:ext cx="617121" cy="44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기법에 대한 개요를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구분하는 비선형 결정 경계를 그릴 수 있는지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사용하고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kernel='linear'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kernel='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rbf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411" y="3429000"/>
            <a:ext cx="7189044" cy="208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비교적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잘 구분함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3-14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 </a:t>
            </a:r>
            <a:r>
              <a:rPr lang="ko-KR" altLang="en-US" sz="1600" b="1" dirty="0" smtClean="0"/>
              <a:t>모델이 학습한 </a:t>
            </a:r>
            <a:r>
              <a:rPr lang="en-US" altLang="ko-KR" sz="1600" b="1" dirty="0" smtClean="0"/>
              <a:t>XOR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64895"/>
            <a:ext cx="6021396" cy="398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gamma = 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지정한 매개변수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(Gaussian sphere)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크기를 제한하는 매개변수로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값을 크게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벡터의 영향이나 범위가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경계는 더욱 샘플에 가까워지고 구불구불해짐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이해하기 위해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적용해 보자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716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19120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486607"/>
            <a:ext cx="5770222" cy="296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비교적    값을 작게 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만든 결정 경계는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부드러움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3-15 RBF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 </a:t>
            </a:r>
            <a:r>
              <a:rPr lang="ko-KR" altLang="en-US" sz="1600" b="1" dirty="0" smtClean="0"/>
              <a:t>모델이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6" y="2833563"/>
            <a:ext cx="5768849" cy="373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값을 크게 하고 결정 경계에 미치는 영향을 관찰해 보자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2219253"/>
            <a:ext cx="7200219" cy="353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그래프를 보면 비교적 큰    값을 사용했기 때문에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주위로 결정 경계가 매우 가깝게 나타남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5074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3-16 </a:t>
            </a:r>
            <a:r>
              <a:rPr lang="ko-KR" altLang="en-US" sz="1600" b="1" dirty="0" smtClean="0"/>
              <a:t>감마 매개변수를 크게 한 </a:t>
            </a:r>
            <a:r>
              <a:rPr lang="en-US" altLang="ko-KR" sz="1600" b="1" dirty="0" smtClean="0"/>
              <a:t>RBF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</a:t>
            </a:r>
            <a:r>
              <a:rPr lang="ko-KR" altLang="en-US" sz="1600" b="1" dirty="0" smtClean="0"/>
              <a:t>의 결정 경계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2852930"/>
            <a:ext cx="5793691" cy="375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분류기는 훈련 데이터에서는 잘 맞지만 본 적 없는 데이터에서는 일반화 오차가 높을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변화에 너무 민감할 때    매개변수가 과대적합 또는 분산을 조절하는 중요한 역할도 한다는 것을 알 수 있음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0463" y="2161646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분할하기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미리 섞음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샘플이 모두 훈련 데이터셋에 들어가고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개만으로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 전 무작위로 섞기 위해 사용되는 유사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고정된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고정하면 실행 결과를 재현할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3.6 </a:t>
            </a:r>
            <a:r>
              <a:rPr lang="ko-KR" altLang="en-US" sz="2600" dirty="0" smtClean="0"/>
              <a:t>결정 트리 학습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결정 트리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(decision tree)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분류기는 설명이 중요할 때 아주 유용한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트리라는 이름처럼 일련의 질문에 대한 결정을 통해 데이터를 분해하는 모델로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어떤 날의 활동을 결정하는 예를 생각해 보자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3-17 </a:t>
            </a:r>
            <a:r>
              <a:rPr lang="ko-KR" altLang="en-US" sz="1600" b="1" dirty="0" smtClean="0"/>
              <a:t>어떤 일을 할지 선택하기 위한 결정 트리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88825"/>
            <a:ext cx="6988492" cy="430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데이터에 있는 특성을 기반으로 샘플의 클래스 레이블을 추정할 수 있는 일련의 질문을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범주형 변수를 사용한 결정 트리를 설명하고 있지만 동일한 개념이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특성에도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꽃받침 너비 특성 축에 기준 값을 정하고 “꽃받침 너비가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센티미터보다 큰가요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아니요 질문을 할 수 있음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알고리즘을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루트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(root)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시작해서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정보 이득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(Information Gain, IG)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최대가 되는 특성으로 데이터를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 과정을 통해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(leaf node)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순수해질 때까지 모든 자식 노드에서 이 분할 작업을 반복함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훈련 샘플은 동일한 클래스에 속함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이렇게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깊은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만들어지고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가능성이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최대 깊이를 제한하여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가지치기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(pruning)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정보가 풍부한 특성으로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나누기 위해 트리 알고리즘으로 최적화할 목적 함수를 정의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목적 함수는 각 분할에서 정보 이득을 최대화함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 이득은 다음과 같이 정의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3140965"/>
            <a:ext cx="4248900" cy="83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분할에 사용할 특성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부모와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불순도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(impurity)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부모 노드에 있는 전체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정보 이득은 단순히 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불순도 합의 차이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불순도가 낮을수록 정보 이득이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간단하게 하고 탐색 공간을 줄이기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포함해서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라이브러리는 이진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left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right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나누어짐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833326" cy="103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널리 사용되는 세 개의 불순도 지표 또는 분할 조건은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지니 불순도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Gini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impurity, IG)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엔트로피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(entropy, IH)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분류 오차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 error, IE)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샘플이 있는 모든 클래스                      에 대한 엔트로피 정의는 다음과 같음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25" y="2476190"/>
            <a:ext cx="1229830" cy="31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852930"/>
            <a:ext cx="3805101" cy="7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는 특정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클래스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 비율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샘플이 같은 클래스이면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분포가 균등하면 엔트로피는 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이진 클래스일 경우                     또는                     이면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                        와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균등하게 분포되어 있으면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엔트로피 조건을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상호 의존 정보를 최대화하는 것으로 이해할 수 있음</a:t>
            </a: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7" y="1816004"/>
            <a:ext cx="587091" cy="29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5074" y="2852930"/>
            <a:ext cx="1220470" cy="27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463" y="2852930"/>
            <a:ext cx="122597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2078" y="3182673"/>
            <a:ext cx="1371237" cy="30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35074" y="3224197"/>
            <a:ext cx="1486989" cy="26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stratify = 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계층화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(stratification)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계층화는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 비율을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동일하게 만든다는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배열에 있는 고유한 값의 등장 횟수를 헤아릴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계층화가 잘 되었는지 확인해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5933259" cy="1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잘못 분류될 확률을 최소화하기 위한 기준으로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엔트로피와 비슷하게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클래스가 완벽하게 섞여 있을 때 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이진 클래스 환경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 =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다음과 같음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219253"/>
            <a:ext cx="5821798" cy="82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543" y="3861873"/>
            <a:ext cx="2965387" cy="77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엔트로피 모두 매우 비슷한 결과가 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불순도 조건을 바꾸어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평가하는 것보다 가지치기 수준을 바꾸면서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것이 훨씬 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다른 불순도 지표는 분류 오차</a:t>
            </a: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2921907" cy="53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가지치기에는 좋은 기준이지만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구성하는 데는 권장되지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확률 변화에 덜 민감하기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3-18 </a:t>
            </a:r>
            <a:r>
              <a:rPr lang="ko-KR" altLang="en-US" sz="1600" b="1" dirty="0" smtClean="0"/>
              <a:t>두 개의 분할 시나리오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68144"/>
            <a:ext cx="71532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데이터셋은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이루어져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left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right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오차를 분할 기준으로 사용했을 때 정보 이득은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A·B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동일함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E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0.25)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62229"/>
            <a:ext cx="4008413" cy="310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3468482" cy="236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시나리오                       보다 시나리오                       가 더 순수하기 때문에 값이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218" y="1873611"/>
            <a:ext cx="1322796" cy="23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319" y="1873612"/>
            <a:ext cx="1297485" cy="29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2564895"/>
            <a:ext cx="5289465" cy="373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135412" cy="274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엔트로피 기준도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0.19)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0.31)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76860"/>
            <a:ext cx="6113542" cy="395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5880826" cy="2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나온 세 개의 불순도 기준을 시각적으로 비교하기 위해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 범위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불순도 인덱스를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불순도가 엔트로피와 분류 오차의 중간임을 관찰하기 위해 스케일 조정된 엔트로피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(entropy /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29000"/>
            <a:ext cx="6187154" cy="279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예제에서 보았던 것처럼 많은 머신 러닝 알고리즘과 최적화 알고리즘은 최상의 성능을 위해 특성 스케일 조정이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특성을 표준화함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6151674" cy="186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6128657" cy="459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6520609" cy="265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코드가 만든 그래프는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3-19 </a:t>
            </a:r>
            <a:r>
              <a:rPr lang="ko-KR" altLang="en-US" sz="1600" b="1" dirty="0" smtClean="0"/>
              <a:t>불순도 지표 비교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564895"/>
            <a:ext cx="6806207" cy="397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공간을 사각 격자로 나누기 때문에 복잡한 결정 경계를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깊어질수록 결정 경계가 복잡해지고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쉽기 때문에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지니 불순도 조건으로 최대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트리를 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알고리즘은 특성의 스케일을 조정할 필요가 없지만 그래프 표현을 위해 조정할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603516" cy="436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축에 나란히 놓인 전형적인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경계를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3-20 </a:t>
            </a:r>
            <a:r>
              <a:rPr lang="ko-KR" altLang="en-US" sz="1600" b="1" dirty="0" smtClean="0"/>
              <a:t>결정 </a:t>
            </a:r>
            <a:r>
              <a:rPr lang="ko-KR" altLang="en-US" sz="1600" b="1" dirty="0" err="1" smtClean="0"/>
              <a:t>트리가</a:t>
            </a:r>
            <a:r>
              <a:rPr lang="ko-KR" altLang="en-US" sz="1600" b="1" dirty="0" smtClean="0"/>
              <a:t>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5986563" cy="39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코드처럼 훈련이 끝난 결정 트리 모델을 손쉽게 시각화할 수 있는 멋진 기능이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449681"/>
            <a:ext cx="3425734" cy="104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3-21 </a:t>
            </a:r>
            <a:r>
              <a:rPr lang="en-US" altLang="ko-KR" sz="1600" b="1" dirty="0" err="1" smtClean="0"/>
              <a:t>plot_tree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함수로 그린 결정 트리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003928" cy="449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그리기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사용하면 더 나은 그림을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훈련한 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 추출할 수 있는 멋진 기능을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사용하여 이 파일을 시각화할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http://www.graphviz.org/download/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무료로 내려받을 수 있고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리눅스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윈도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macOS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PyDotPlus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비슷한 기능을 가지고 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파일을 결정 트리 이미지 파일로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(http://www.graphviz.org/Download.php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안내문을 내려받아 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pip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 관리자를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PyDotPlus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바로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터미널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명령을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아나콘다에서 다음 명령을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3268617" cy="45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198572"/>
            <a:ext cx="3709851" cy="38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로드하고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특성 차원마다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transform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계산된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샘플이 서로 같은 비율로 이동되도록 동일한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로컬 디렉터리에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포맷의 결정 트리 이미지를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76860"/>
            <a:ext cx="6211796" cy="407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out_file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tree.dot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 파일을 디스크에 만들지 않고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바로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dot_data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filled, rounded,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class_names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feature_names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매개변수는 선택 사항이지만 결과 이미지를 이해하기 쉽게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상자 모서리의 라운드 처리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다수 클래스 레이블 이름 표시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 기준에 특성 이름 표시에 관한 옵션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설정으로 생성한 결정 트리 이미지는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3-24 </a:t>
            </a:r>
            <a:r>
              <a:rPr lang="ko-KR" altLang="en-US" sz="1600" b="1" dirty="0" smtClean="0"/>
              <a:t>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트리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909" y="1988825"/>
            <a:ext cx="4842803" cy="44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이미지를 보면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선택한 분할을 손쉽게 분석할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루트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꽃잎 너비 기준 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0.75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센티미터를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샘플을 가진 두 개의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분할로 왼쪽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샘플만 가진 순수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불순도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오른쪽에서 분할이 더 일어나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샘플을 구분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영역 그래프를 보면 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클래스를 구분하는 일을 잘 수행 한다는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아쉽지만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수동으로 사후 가지치기할 수 있는 기능을 제공하지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 예제에서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max_depth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바꾸고 현재 모델과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관심 있는 독자를 위해 예제로 남겨 놓겠음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방법은 뛰어난 분류 성능과 과대적합에 안정적이기 때문에 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년간 머신 러닝 애플리케이션에서 큰 인기를 누렸음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(bagging)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(boosting)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포함하여 여러 종류의 앙상블 방법을 배우겠지만 여기서는 확장성이 좋고 사용하기 쉬운 결정 트리 기반의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forest)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앙상블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(ensemble)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이면의 아이디어는 여러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깊은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평균 내는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분산이 높은 문제가 있지만 앙상블은 견고한 모델을 만들어 일반화 성능을 높이고 과대적합의 위험을 줄임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다음 네 단계로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부트스트랩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(bootstrap)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샘플을 뽑음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중복을 허용하면서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샘플을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샘플에서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a.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중복을 허용하지 않고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b.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 이득과 같은 목적 함수를 기준으로 최선의 분할을 만드는 특성을 사용해서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반복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모아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다수결 투표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(majority voting)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클래스 레이블을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각각의 결정 트리를 훈련할 때 조금 다른 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최선의 분할을 찾기 위해 모든 특성을 평가하는 것이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선택된 일부 특성만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트리만큼 해석이 쉽지는 않지만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튜닝에 많은 노력을 기울이지 않아도 되는 것이 큰 장점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가지치기할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모델이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잡음으로부터 매우 안정되어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신경 써야 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트리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트리 개수가 많을수록 계산 비용이 증가하는 만큼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성능이 좋아짐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자주 사용되지는 않지만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최적화할 만한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부트스트랩 샘플의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각 분할에서 무작위로 선택할 특성 개수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a)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랜덤 포레스트의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조절할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 크기가 작아지면 개별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다양성이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훈련 샘플이 부트스트랩 샘플에 포함될 확률이 낮기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 크기가 감소하면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증가하고 과대적합의 영향이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부트스트랩 샘플이 작을수록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전체적인 성능이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성능과 테스트 성능 사이에 격차가 작아지지만 전체적인 테스트 성능이 감소하기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부트스트랩 샘플 크기가 증가하면 과대 적합 가능성이 늘어남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샘플과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서로 비슷해지기 때문에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가깝게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표준화한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대부분 기본적으로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OvR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(One-versus-Rest)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방식을 사용하여 다중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(multiclass classification)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클래스를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번에 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44214"/>
            <a:ext cx="5501096" cy="1423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RandomForestClassifier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포함하여 대부분의 라이브러리에서는 부트스트랩 샘플 크기를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 개수와 동일하게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이렇게 하면 균형 잡힌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분할에 사용할 특성 개수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데이터셋에 있는 전체 특성 개수보다 작게 지정하는 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라이브러리에서 사용하는 적당한 기본값은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 데이터셋에 있는 특성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6961" y="3112345"/>
            <a:ext cx="704136" cy="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준비되어 있기 때문에 직접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분류기를 구성할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323" y="2483485"/>
            <a:ext cx="7050918" cy="314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7929" y="5618066"/>
            <a:ext cx="3249851" cy="90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랜덤 포레스트의 트리 앙상블이 만든 결정 영역을 볼 수 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3-25 </a:t>
            </a:r>
            <a:r>
              <a:rPr lang="ko-KR" altLang="en-US" sz="1600" b="1" dirty="0" smtClean="0"/>
              <a:t>랜덤 </a:t>
            </a:r>
            <a:r>
              <a:rPr lang="ko-KR" altLang="en-US" sz="1600" b="1" dirty="0" err="1" smtClean="0"/>
              <a:t>포레스트가</a:t>
            </a:r>
            <a:r>
              <a:rPr lang="ko-KR" altLang="en-US" sz="1600" b="1" dirty="0" smtClean="0"/>
              <a:t>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795323"/>
            <a:ext cx="5773140" cy="382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분할하는 불순도 지표로는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소규모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훈련하지만 사용법을 보이기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n_jobs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매개 변수는 컴퓨터의 멀티 코어를 사용해서 모델 훈련을 병렬화함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개의 코어를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3.7 k-</a:t>
            </a:r>
            <a:r>
              <a:rPr lang="ko-KR" altLang="en-US" sz="2600" dirty="0" err="1" smtClean="0"/>
              <a:t>최근접</a:t>
            </a:r>
            <a:r>
              <a:rPr lang="ko-KR" altLang="en-US" sz="2600" dirty="0" smtClean="0"/>
              <a:t> 이웃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게으른 학습 알고리즘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언급할 마지막 지도 학습 알고리즘은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이웃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(K-Nearest Neighbor, KNN)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알고리즘은 지금까지 설명했던 학습 알고리즘과는 근본적으로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전형적인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게으른 학습기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(lazy learner)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단순하기에 게으르다고 말하는 것이 아니라 알고리즘은 훈련 데이터에서 판별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(discriminative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학습하는 대신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메모리에 저장하기 때문임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매우 간단해서 다음 단계로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거리 측정 기준을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분류하려는 샘플에서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이웃을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다수결 투표를 통해 클래스 레이블을 할당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새로운 데이터 포인트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물음표로 표시된 포인트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어떻게 이웃 다섯 개의 다수결 투표를 기반으로 삼각형 클래스 레이블에 할당되는지 보여 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3-26 k-</a:t>
            </a:r>
            <a:r>
              <a:rPr lang="ko-KR" altLang="en-US" sz="1600" b="1" dirty="0" err="1" smtClean="0"/>
              <a:t>최근접</a:t>
            </a:r>
            <a:r>
              <a:rPr lang="ko-KR" altLang="en-US" sz="1600" b="1" dirty="0" smtClean="0"/>
              <a:t> 이웃의 다수결 투표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4247094" cy="373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선택한 거리 측정 기준에 따라서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분류하려는 포인트와 가장 가까운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비슷한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데이터 포인트의 클래스 레이블은 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이웃에서 다수결 투표를 하여 결정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메모리 기반 방식의 분류기는 수집된 새로운 훈련 데이터에 즉시 적응할 수 있는 것이 주요 장점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샘플을 분류하는 계산 복잡도는 단점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적고 알고리즘이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 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트리 같은 효율적인 데이터 구조로 구현되어 있지 않다면 최악의 경우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 개수에 선형적으로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훈련 단계가 없기 때문에 훈련 샘플을 버릴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대규모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작업한다면 저장 공간에 문제가 생김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인터페이스는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linear_model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로드하고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실행하면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euclidean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 측정 방식을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만듦</a:t>
            </a:r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7030774" cy="36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다섯 개의 이웃을 지정했으므로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비교적 부드러운 결정 경계를 얻었음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3-27 k-</a:t>
            </a:r>
            <a:r>
              <a:rPr lang="ko-KR" altLang="en-US" sz="1600" b="1" dirty="0" err="1" smtClean="0"/>
              <a:t>최근접</a:t>
            </a:r>
            <a:r>
              <a:rPr lang="ko-KR" altLang="en-US" sz="1600" b="1" dirty="0" smtClean="0"/>
              <a:t> 이웃 모델이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30285"/>
            <a:ext cx="5584997" cy="359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선택하는 것은 과대적합과 과소적합 사이에서 올바른 균형을 잡기 위해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특성에 알맞은 거리 측정 지표를 선택해야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센티미터 단위를 가진 특성처럼 실수 값을 가진 특성에는 보통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사용하려면 각 특성이 동일하게 취급되도록 표준화를 하는 것이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minkowski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맨해튼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(Manhattan)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일반화한 것으로 다음과 같이 쓸 수 있음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005070"/>
            <a:ext cx="4105729" cy="103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거리가 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맨해튼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거리 측정 기준이 많으며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metric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주소를 참고</a:t>
            </a: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141029" cy="57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3.8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선형 또는 비선형 문제에 적용할 수 있는 여러 종류의 머신 러닝 알고리즘을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해석이 중요할 때는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사용하기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온라인 학습뿐만 아니라 특정 이벤트 확률을 예측하는 것에도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강력한 선형 모델이지만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트릭을 사용하여 비선형 문제에도 확장할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모델은 예측 성능을 높이기 위해 튜닝할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대조적으로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앙상블 모델은 매개변수 튜닝이 많이 필요하지 않고 결정 트리만큼 쉽게 과대적합 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여러 종류의 문제에 적용하기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분류기는 게으른 학습을 통한 다른 종류의 분류 방식을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훈련 없이 예측을 만들지만 예측 단계의 계산 비용이 높음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학습 알고리즘을 선택하는 것보다 더 중요한 것은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가용한 데이터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알고리즘도 정보가 풍부하고 판단에 도움이 되는 특성 없이는 좋은 예측을 만들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 강력한 머신 러닝 모델을 만들기 위해 필요한 데이터 전처리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축소에 관한 중요한 개념을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모델 성능을 평가 비교하고 여러 알고리즘을 세밀하게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배우겠음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했던 것처럼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찾으려면 어느 정도 실험이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크면 알고리즘은 전역 최솟값을 지나침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작으면 학습 속도가 느리기 때문에 특히 대규모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수렴하기까지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섞은 결과가 나중에 그대로 재현되도록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샘플에서 한 개를 잘못 분류함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 셋에 대한 분류 오차는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0.022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2.2%(1/45 ≈ 0.022)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932431" cy="995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3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사이킷런을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타고 떠나는 머신 러닝 분류 모델 투어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51475" y="1182327"/>
            <a:ext cx="8634098" cy="1797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592613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분류 알고리즘 선택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사이킷런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첫걸음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퍼셉트론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훈련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로지스틱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회귀를 사용한 클래스 확률 모델링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벡터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머신을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최대 마진 분류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3.5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SVM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사용하여 비선형 문제 풀기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3.6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 학습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3.7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k-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이웃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게으른 학습 알고리즘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3.8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metrics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 아래에 다양한 성능 지표를 구현해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 정확도는 다음과 같이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22502"/>
            <a:ext cx="7067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y_test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진짜 클래스 레이블이고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y_pred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앞서 예측한 클래스 레이블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분류기의 예측 정확도를 계산하는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score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accuracy_score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정확도를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6730843" cy="7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결정 경계를 그려서 세 개의 붓꽃 샘플을 잘 구분하는지 시각화함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조금 수정해서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샘플을 작은 원으로 다르게 표시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331676" cy="346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5732961" cy="455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2055676"/>
            <a:ext cx="3031050" cy="22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794" y="2392074"/>
            <a:ext cx="6010732" cy="206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수정된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결과 그래프에 표시할 테스트 샘플 인덱스를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795323"/>
            <a:ext cx="6016450" cy="355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세 개의 붓꽃 클래스는 선형 결정 경계로 완벽하게 분류되지 못함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3-1 </a:t>
            </a:r>
            <a:r>
              <a:rPr lang="ko-KR" altLang="en-US" sz="1600" b="1" dirty="0" err="1" smtClean="0"/>
              <a:t>퍼셉트론</a:t>
            </a:r>
            <a:r>
              <a:rPr lang="ko-KR" altLang="en-US" sz="1600" b="1" dirty="0" smtClean="0"/>
              <a:t> 모델이 만든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795323"/>
            <a:ext cx="5690472" cy="379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선형적으로 구분되지 않는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수렴하지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보통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추천하지 않는 이유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클래스가 선형적으로 완벽하게 구분되지 않더라도 최솟값에 수렴하는 좀 더 강력한 선형 분류 모델을 알아보자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3.3 </a:t>
            </a:r>
            <a:r>
              <a:rPr lang="ko-KR" altLang="en-US" sz="2600" dirty="0" err="1" smtClean="0"/>
              <a:t>로지스틱</a:t>
            </a:r>
            <a:r>
              <a:rPr lang="ko-KR" altLang="en-US" sz="2600" dirty="0" smtClean="0"/>
              <a:t> 회귀를 사용한 클래스 확률 모델링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규칙은 머신 러닝 분류 알고리즘을 배우기에 간단하고 좋은 모델이지만 가장 큰 단점은 클래스가 선형적으로 구분되지 않을 때 수렴할 수 없다는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절의 분류 작업이 그런 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적어도 하나의 샘플이 잘못 분류되기 때문에 가중치 업데이트가 끝도 없이 계속됨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바꾸거나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늘릴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절대 수렴하지 못함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3.1 </a:t>
            </a:r>
            <a:r>
              <a:rPr lang="ko-KR" altLang="en-US" sz="2600" dirty="0" smtClean="0"/>
              <a:t>분류 알고리즘 선택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여전히 간단하지만 선형 이진 분류 문제에 더 강력한 다른 알고리즘인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(logistic regression)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살펴보는 것이 현명한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이름이 회귀이지만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회귀가 아니라 분류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구현하기 매우 쉽고 선형적으로 구분되는 클래스에 뛰어난 성능을 내는 분류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산업계에서 가장 널리 사용되는 분류 알고리즘 중 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모델도 이진 분류를 위한 선형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분류를 위한 확률 모델로서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 이면에 있는 아이디어를 설명하기 위해 먼저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오즈비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(odds ratio)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소개함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특정 이벤트가 발생할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양성 샘플일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양성 샘플은 좋은 것을 의미하지 않고 예측하려는 대상을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환자가 어떤 질병을 가지고 있을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양성 샘플이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샘플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오즈비에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로그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취해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318" y="2706847"/>
            <a:ext cx="509616" cy="43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811568"/>
            <a:ext cx="2806337" cy="88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컴퓨터 과학에서 널리 사용되는 자연 로그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입력 값을 받아 실수 범위 값으로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특성의 가중치 합과 로그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선형 관계를 다음과 같이 쓸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68144"/>
            <a:ext cx="7086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          는 특성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주어졌을 때 이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조건부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샘플이 특정 클래스에 속할 확률을 예측하는 것이 관심 대상이므로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거꾸로 뒤집음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(logistic sigmoid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모양이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 형태를 띠기 때문에 간단하게 줄여서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시그모이드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(sigmoid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7" y="1816004"/>
            <a:ext cx="1115863" cy="3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717035"/>
            <a:ext cx="2002089" cy="96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가중치와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샘플의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선형 조합으로 이루어진 최종 입력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5000897" cy="58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어떤 모습인지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그려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6" y="2219253"/>
            <a:ext cx="3276893" cy="439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 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곡선이 그려짐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3-2 </a:t>
            </a:r>
            <a:r>
              <a:rPr lang="ko-KR" altLang="en-US" sz="1600" b="1" dirty="0" err="1" smtClean="0"/>
              <a:t>시그모이드</a:t>
            </a:r>
            <a:r>
              <a:rPr lang="ko-KR" altLang="en-US" sz="1600" b="1" dirty="0" smtClean="0"/>
              <a:t> 곡선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71075"/>
            <a:ext cx="6108483" cy="398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무한대로 가면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(z → ∞) e-z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매우 작아지기 때문에 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→ -∞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점점 분모가 커지기 때문에 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수렴함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시그모이드 함수는 실수 입력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직관적으로 이해하기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장과 연관 지어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항등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회귀에서는 앞서 정의한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활성화 함수가 됨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6534" y="1863634"/>
            <a:ext cx="439796" cy="31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9130" y="2195175"/>
            <a:ext cx="439796" cy="31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6660" y="2847276"/>
            <a:ext cx="1059729" cy="3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4093" y="3486607"/>
            <a:ext cx="901156" cy="34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3-3 </a:t>
            </a:r>
            <a:r>
              <a:rPr lang="ko-KR" altLang="en-US" sz="1600" b="1" dirty="0" err="1" smtClean="0"/>
              <a:t>아달린과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회귀의 차이점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7793"/>
            <a:ext cx="6308835" cy="454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문제에 알맞은 분류 알고리즘을 선택하려면 연습과 경험이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저마다 특징이 있고 일정한 가정을 전제로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데이비드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월퍼트의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공짜 점심 없음 이론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되새겨 보면 모든 경우에 뛰어난 성능을 낼 수 있는 분류 모델은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최소한 몇 개의 학습 알고리즘 성능을 비교하고 해당 문제에 최선인 모델을 선택하는 것이 항상 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특성이나 샘플의 개수에 따라 다르고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잡음 데이터의 양과 클래스가 선형적으로 구분되는지 아닌지에 따라서도 다를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곱해지는 특성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시그모이드 함수의 출력을 특정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확률                                    로 해석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어떤 붓꽃 샘플이                   이라면 이 샘플은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란 뜻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샘플이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확률은                                                                 처럼 계산되어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확률은 임계 함수를 사용하여 간단하게 이진 출력으로 바꿀 수 있음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078" y="2123421"/>
            <a:ext cx="2092573" cy="3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2253" y="2449681"/>
            <a:ext cx="1051197" cy="29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5502" y="3083358"/>
            <a:ext cx="1604127" cy="30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8498" y="3083358"/>
            <a:ext cx="217919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580" y="4005070"/>
            <a:ext cx="2809966" cy="89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그래프를 보면 다음과 동일하다는 것을 알 수 있음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2893604" cy="101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클래스 레이블을 예측하는 것 외에 클래스에 소속될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임계 함수를 적용하기 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추정하는 것이 유용한 애플리케이션도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어떤 날에 비가 오는지 예측하는 것뿐만 아니라 비 올 확률을 예측해야 하는 날씨 예보에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어떤 증상이 있는 환자가 특정 질병을 가질 확률을 예측하는 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회귀가 의학 분야에 널리 사용되는 이유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모델이 확률과 클래스 레이블을 어떻게 예측하는지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어떻게 학습하는지 간단하게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장에서 다음과 같은 제곱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오차합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비용 함수를 정의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3607344" cy="83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 모델에서 이 함수를 최소화하는 가중치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비용 함수를 유도하는 방법을 설명하기 위해 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만들 때 최대화하려는 가능도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(likelihood)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각 샘플이 서로 독립적이라고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공식은 다음과 같음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7113791" cy="78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이 공식의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로그를 최대화하는 것이 더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로그 가능도 함수라고 함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25486"/>
            <a:ext cx="6971363" cy="68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 함수를 적용하면 가능도가 매우 작을 때 일어나는 수치상의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언더플로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(underflow)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미연에 방지함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계수의 곱을 계수의 합으로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미적분을 기억하고 있을지 모르지만 이렇게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도함수를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구하기 쉬움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상승법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최적화 알고리즘을 사용하여 이 로그 가능도 함수를 최대화할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로그 가능도 함수를 다시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장처럼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최소화할 수 있음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7162256" cy="86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비용 함수를 더 잘 이해하기 위해 샘플이 하나일 때 비용을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식을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첫 번째 항이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때는 두 번째 항이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60" y="2276861"/>
            <a:ext cx="6198270" cy="37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544214"/>
            <a:ext cx="5575119" cy="94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코드로 샘플이 하나인 경우          값에 대한 분류 비용을 그려 보자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9550" y="1816004"/>
            <a:ext cx="517236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6" y="2392074"/>
            <a:ext cx="6420687" cy="32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분류 모델의 예측 성능과 계산 성능은 학습에 사용하려는 데이터에 크게 의존함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알고리즘을 훈련하기 위한 다섯 가지 주요 단계를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특성을 선택하고 훈련 샘플을 모음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 지표를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모델과 최적화 알고리즘을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성능을 평가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5.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튜닝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88825"/>
            <a:ext cx="2933775" cy="230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범위의 시그모이드 활성화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입력인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범위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축은 해당하는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비용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3-4 </a:t>
            </a:r>
            <a:r>
              <a:rPr lang="ko-KR" altLang="en-US" sz="1600" b="1" dirty="0" err="1" smtClean="0"/>
              <a:t>시그모이드</a:t>
            </a:r>
            <a:r>
              <a:rPr lang="ko-KR" altLang="en-US" sz="1600" b="1" dirty="0" smtClean="0"/>
              <a:t> 활성화 대비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비용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31218"/>
            <a:ext cx="6965276" cy="45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샘플을 정확히 예측하면 비용이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가까워지는 것을 볼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정확히 예측하면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축의 비용이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예측이 잘못되면 비용이 무한대가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잘못된 예측에 점점 더 큰 비용을 부여한다는 점이 중요함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구현하려면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구현에서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비용 함수로 바꾸기만 하면 됨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6981916" cy="77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훈련 샘플을 분류하는 비용을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활성화 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활성화로 바꾸고 임계 함수가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반환하도록 변경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코드에 이런 변경 사항을 반영하면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코드는 다음과 같음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4654121" cy="353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5784605" cy="45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2688"/>
            <a:ext cx="5568177" cy="457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15504"/>
            <a:ext cx="5040267" cy="404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3.2 </a:t>
            </a:r>
            <a:r>
              <a:rPr lang="ko-KR" altLang="en-US" sz="2600" dirty="0" err="1" smtClean="0"/>
              <a:t>사이킷런</a:t>
            </a:r>
            <a:r>
              <a:rPr lang="ko-KR" altLang="en-US" sz="2600" dirty="0" smtClean="0"/>
              <a:t> 첫걸음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퍼셉트론</a:t>
            </a:r>
            <a:r>
              <a:rPr lang="ko-KR" altLang="en-US" sz="2600" dirty="0" smtClean="0"/>
              <a:t> 훈련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911720" cy="406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모델은 이진 분류 문제에만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붓꽃만 가지고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구현이 작동하는지 확인해 보자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6690737" cy="328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88826"/>
            <a:ext cx="4908749" cy="164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3-5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모델이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6515272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개념적 차이를 설명하기 위해 코드 예제와 수학 공식을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사용하는 법을 배워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구현은 매우 최적화되어 있고 다중 분류도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sklearn.linear_model.LogisticRegression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표준화 처리된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세 개를 대상으로 모델을 훈련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5760176" cy="392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모델을 훈련한 후 결정 영역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샘플을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그림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3-6 </a:t>
            </a:r>
            <a:r>
              <a:rPr lang="ko-KR" altLang="en-US" sz="1600" b="1" dirty="0" err="1" smtClean="0"/>
              <a:t>사이킷런의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 모델이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6239112" cy="409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훈련하는 앞 코드를 보니 이상한 것이 하나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도대체 뭘까요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과대적합과 규제 개념을 소개하면서 이 매개변수를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주제로 넘어가기 전에 클래스 소속 확률 이야기를 마무리해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샘플이 어떤 클래스에 속할 확률은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처음 세 개의 샘플 확률을 다음과 같이 예측할 수 있음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5408386" cy="44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다음 배열을 반환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2276860"/>
            <a:ext cx="6972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행은 첫 번째 붓꽃의 클래스 소속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행은 두 번째 꽃의 클래스 소속 확률에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당연하지만 열을 모두 더하면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lr.predict_proba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X_test_std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[:3,:]).sum(axis=1)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실행해서 확인할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사용하기 쉬운 인터페이스로 분류 알고리즘을 최적화하여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라이브러리는 많은 학습 알고리즘을 제공할 뿐만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세부 조정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평가를 위해 편리하게 사용할 수 있는 함수가 많음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행에서 가장 큰 값은 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0.999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3(Iris-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99.9%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뜻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눈치챘을지 모르지만 행에서 가장 큰 값의 열이 예측 클래스 레이블이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다음과 같이 씀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462" y="3256179"/>
            <a:ext cx="6608923" cy="33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클래스 인덱스는 다음과 같음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코드에서 조건부 확률을 계산하고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직접 클래스 레이블로 바꾸었음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호출하여 훨씬 손쉽게 클래스 레이블을 얻음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2449830" cy="4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20284"/>
            <a:ext cx="4594417" cy="8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샘플 하나의 클래스 레이블을 예측할 때 주의할 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데이터로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배열을 기대함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행을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포맷으로 먼저 변경해야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행을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배열로 변환하는 한 가지 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reshape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새로운 차원을 추가하는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다음과 같음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90" y="3846739"/>
            <a:ext cx="6283353" cy="79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과대적합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overfitting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머신 러닝에서 자주 발생하는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훈련 데이터로는 잘 동작하지만 본 적 없는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로는 잘 일반화되지 않는 현상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과대적합일 때 분산이 크다고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많아 주어진 데이터에서 너무 복잡한 모델을 만들기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모델이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과소적합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underfitting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때도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편향이 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있는 패턴을 감지할 정도로 충분히 모델이 복잡하지 않다는 것을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때문에 새로운 데이터에서도 성능이 낮을 것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분류를 위한 선형 모델만 보았지만 과대적합과 과소적합 문제는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선형 결정 경계와 복잡한 비선형 결정 경계를 비교해서 설명하는 것이 좋음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3-7 </a:t>
            </a:r>
            <a:r>
              <a:rPr lang="ko-KR" altLang="en-US" sz="1600" b="1" dirty="0" smtClean="0"/>
              <a:t>과대적합과 과소적합이 결정 경계에 미치는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68144"/>
            <a:ext cx="7562814" cy="262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좋은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찾는 한 가지 방법은 규제를 사용하여 모델의 복잡도를 조정하는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규제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(regularization)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공선성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collinearity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간의 높은 상관관계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다루거나 데이터에서 잡음을 제거하여 과대적합을 방지할 수 있는 매우 유용한 방법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규제는 과도한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제한하기 위해 추가적인 정보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주입하는 개념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사용하는 규제 형태는 다음과 같은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규제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축소 또는 가중치 감쇠라고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규제 하이퍼파라미터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95323"/>
            <a:ext cx="2495913" cy="109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비용 함수는 규제 항을 추가해서 규제를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항은 모델 훈련 과정에서 가중치를 줄이는 역할을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가중치를 작게 유지하면서 훈련 데이터에 얼마나 잘 맞출지를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증가하면 규제 강도가 높아짐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7049009" cy="7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절에서 볼 서포트 벡터 머신 형식에서 따왔음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규제 하이퍼파라미터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역수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결과적으로 역 규제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감소시키면 규제 강도가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가중치에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효과를 그래프로 나타내 보자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2243881"/>
            <a:ext cx="6574089" cy="431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구현한 것과 비슷한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훈련하는 것으로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라이브러리를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예제를 간단하게 만들기 위해 이어지는 절에서는 계속 익숙한 붓꽃 데이터를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간단하지만 인기가 많고 알고리즘을 테스트하고 실험할 때 자주 사용되기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시각화를 위해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특성만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역 규제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바꾸면서 열 개의 로지스틱 회귀 모델을 훈련함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시연을 위해 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가중치 값만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두 번째 클래스인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분류에는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OvR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감소하면 가중치 절댓값이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강도가 증가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3-8 </a:t>
            </a:r>
            <a:r>
              <a:rPr lang="ko-KR" altLang="en-US" sz="1600" b="1" dirty="0" smtClean="0"/>
              <a:t>규제 매개변수에 따른 가중치 크기의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691811" cy="457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3.4 </a:t>
            </a:r>
            <a:r>
              <a:rPr lang="ko-KR" altLang="en-US" sz="2600" dirty="0" err="1" smtClean="0"/>
              <a:t>서포트</a:t>
            </a:r>
            <a:r>
              <a:rPr lang="ko-KR" altLang="en-US" sz="2600" dirty="0" smtClean="0"/>
              <a:t> 벡터 </a:t>
            </a:r>
            <a:r>
              <a:rPr lang="ko-KR" altLang="en-US" sz="2600" dirty="0" err="1" smtClean="0"/>
              <a:t>머신을</a:t>
            </a:r>
            <a:r>
              <a:rPr lang="ko-KR" altLang="en-US" sz="2600" dirty="0" smtClean="0"/>
              <a:t> 사용한 최대 마진 분류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375405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 Machine, SVM)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강력하고 널리 사용되는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퍼셉트론의 확장으로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사용하여 분류 오차를 최소화했음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최적화 대상은 마진을 최대화하는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마진은 클래스를 구분하는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경계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이 초평면에 가장 가까운 훈련 샘플 사이의 거리로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샘플을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벡터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3-9 </a:t>
            </a:r>
            <a:r>
              <a:rPr lang="ko-KR" altLang="en-US" sz="1600" b="1" dirty="0" err="1" smtClean="0"/>
              <a:t>서포트</a:t>
            </a:r>
            <a:r>
              <a:rPr lang="ko-KR" altLang="en-US" sz="1600" b="1" dirty="0" smtClean="0"/>
              <a:t> 벡터 머신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445829" cy="299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큰 마진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(large margin)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결정 경계를 원하는 이유는 일반화 오차가 낮아지는 경향이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작은 마진의 모델은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마진 최대화를 이해하기 위해 결정 경계와 나란히 놓인 양성 샘플 쪽의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음성 샘플 쪽의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자세히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초 평면은 다음과 같이 쓸 수 있음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717035"/>
            <a:ext cx="3274071" cy="143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선형식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빼면 다음 결과를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식을 다음과 같은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길이로 정규할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61646"/>
            <a:ext cx="3043764" cy="61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198572"/>
            <a:ext cx="2339117" cy="91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식의 좌변은 양성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음성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거리로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최대화하려고 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마진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(margin)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3216729" cy="119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목적 함수는 샘플이 정확하게 분류된다는 제약 조건하에서      를 최대화함으로써 마진을 최대화하는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제약은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데이터셋에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3032" y="1739547"/>
            <a:ext cx="311076" cy="5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795323"/>
            <a:ext cx="4137841" cy="153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식이 말하는 것은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음성 클래스 샘플은 음성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너머에 있어야 하고 양성 클래스 샘플은 양성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너머에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다음과 같이 간단히 쓸 수 있음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40965"/>
            <a:ext cx="3344999" cy="68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꽃 샘플에서 꽃잎 길이와 꽃잎 너비를 특성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할당하고 꽃 품종에 해당하는 클래스 레이블을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할당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4851831" cy="312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동일한 효과를 내면서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콰드라틱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(quadratic programming)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풀 수 있는        을 최소화하는 것이 더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콰드라틱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프로그래밍에 대한 자세한 설명은 책 범위를 넘어섬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자세한 내용은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The Nature of Statistical Learning Theory, Springer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Science+Business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Media, Vladimir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Vapnik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2000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Tutorial on Support Vector Machines for Pattern Recognition(Data Mining and Knowledge Discovery, 2(2):121-167, 1998)’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참고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6590" y="2147664"/>
            <a:ext cx="453951" cy="35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마진 분류 이면에 있는 수학 개념에 너무 깊이 들어가지 않겠음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블라드미르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바프닉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(Vladimir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Vapnik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소개한 슬랙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ξ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간략히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소프트 마진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(soft margin classification)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슬랙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변수는 선형적으로 구분되지 않는 데이터에서 선형 제약 조건을 완화할 필요가 있기 때문에 도입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적절히 비용을 손해 보면서 분류 오차가 있는 상황에서 최적화 알고리즘이 수렴함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양수 값인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슬랙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변수를 선형 제약 조건에 더하면 됨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5350510" cy="1593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데이터셋에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제약 조건하에서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최소화할 새로운 목적 함수는 다음과 같음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2668270" cy="10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분류 오차에 대한 비용을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크면 오차에 대한 비용이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작으면 분류 오차에 덜 엄격해짐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마진 폭을 제어할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분산의 트레이드오프를 조정함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3-10 C </a:t>
            </a:r>
            <a:r>
              <a:rPr lang="ko-KR" altLang="en-US" sz="1600" b="1" dirty="0" smtClean="0"/>
              <a:t>값에 따라 달라지는 </a:t>
            </a:r>
            <a:r>
              <a:rPr lang="en-US" altLang="ko-KR" sz="1600" b="1" dirty="0" smtClean="0"/>
              <a:t>SVM</a:t>
            </a:r>
            <a:r>
              <a:rPr lang="ko-KR" altLang="en-US" sz="1600" b="1" dirty="0" smtClean="0"/>
              <a:t>의 결정 경계와 마진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19300"/>
            <a:ext cx="70580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개념은 규제와 관련이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언급한 것처럼 규제가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줄이면 편향이 늘고 모델 분산이 줄어듦</a:t>
            </a: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기본 개념을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꽃 분류 문제에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훈련해 보자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5579879" cy="389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붓꽃 데이터셋에서 훈련한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분류기의 결정 영역 세 개가 나타남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3-11 SVM </a:t>
            </a:r>
            <a:r>
              <a:rPr lang="ko-KR" altLang="en-US" sz="1600" b="1" dirty="0" smtClean="0"/>
              <a:t>분류기가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795323"/>
            <a:ext cx="5775555" cy="37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보았던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LIBLINEAR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국립 타이완 대학교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(National Taiwan University)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개발한 것으로 최적화가 매우 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(http://www.csie.ntu.edu.tw/~cjlin/liblinear/)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특화된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(http://www.csie.ntu.edu.tw/~cjlin/libsvm/)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2467</TotalTime>
  <Words>7671</Words>
  <Application>Microsoft Office PowerPoint</Application>
  <PresentationFormat>화면 슬라이드 쇼(4:3)</PresentationFormat>
  <Paragraphs>868</Paragraphs>
  <Slides>176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176</vt:i4>
      </vt:variant>
    </vt:vector>
  </HeadingPairs>
  <TitlesOfParts>
    <vt:vector size="178" baseType="lpstr">
      <vt:lpstr>1_Office Theme</vt:lpstr>
      <vt:lpstr>2_Office Theme</vt:lpstr>
      <vt:lpstr>슬라이드 1</vt:lpstr>
      <vt:lpstr>슬라이드 2</vt:lpstr>
      <vt:lpstr>3.1 분류 알고리즘 선택</vt:lpstr>
      <vt:lpstr>3.1 분류 알고리즘 선택</vt:lpstr>
      <vt:lpstr>3.1 분류 알고리즘 선택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3.8 요약</vt:lpstr>
      <vt:lpstr>3.8 요약</vt:lpstr>
      <vt:lpstr>3.8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319</cp:revision>
  <cp:lastPrinted>2016-08-10T06:58:55Z</cp:lastPrinted>
  <dcterms:created xsi:type="dcterms:W3CDTF">2013-04-05T19:58:06Z</dcterms:created>
  <dcterms:modified xsi:type="dcterms:W3CDTF">2021-04-28T07:45:29Z</dcterms:modified>
</cp:coreProperties>
</file>